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96" r:id="rId5"/>
    <p:sldId id="258" r:id="rId6"/>
    <p:sldId id="259" r:id="rId7"/>
    <p:sldId id="261" r:id="rId8"/>
    <p:sldId id="295" r:id="rId9"/>
    <p:sldId id="264" r:id="rId10"/>
    <p:sldId id="284" r:id="rId11"/>
    <p:sldId id="292" r:id="rId12"/>
    <p:sldId id="283" r:id="rId13"/>
    <p:sldId id="269" r:id="rId14"/>
    <p:sldId id="268" r:id="rId15"/>
    <p:sldId id="270" r:id="rId16"/>
    <p:sldId id="267" r:id="rId17"/>
    <p:sldId id="265" r:id="rId18"/>
    <p:sldId id="266" r:id="rId19"/>
    <p:sldId id="272" r:id="rId20"/>
    <p:sldId id="273" r:id="rId21"/>
    <p:sldId id="274" r:id="rId22"/>
    <p:sldId id="275" r:id="rId23"/>
    <p:sldId id="262" r:id="rId24"/>
    <p:sldId id="263" r:id="rId25"/>
    <p:sldId id="276" r:id="rId26"/>
    <p:sldId id="277" r:id="rId27"/>
    <p:sldId id="278" r:id="rId28"/>
    <p:sldId id="279" r:id="rId29"/>
    <p:sldId id="281" r:id="rId30"/>
    <p:sldId id="280" r:id="rId31"/>
    <p:sldId id="286" r:id="rId32"/>
    <p:sldId id="282" r:id="rId33"/>
    <p:sldId id="294" r:id="rId34"/>
    <p:sldId id="285" r:id="rId35"/>
    <p:sldId id="287" r:id="rId36"/>
    <p:sldId id="288" r:id="rId37"/>
    <p:sldId id="289" r:id="rId38"/>
    <p:sldId id="290" r:id="rId39"/>
    <p:sldId id="293" r:id="rId40"/>
    <p:sldId id="291" r:id="rId41"/>
    <p:sldId id="301" r:id="rId42"/>
    <p:sldId id="299" r:id="rId43"/>
    <p:sldId id="303" r:id="rId44"/>
    <p:sldId id="304" r:id="rId45"/>
    <p:sldId id="308" r:id="rId46"/>
    <p:sldId id="310" r:id="rId47"/>
    <p:sldId id="309" r:id="rId48"/>
    <p:sldId id="307" r:id="rId49"/>
    <p:sldId id="306" r:id="rId50"/>
    <p:sldId id="302" r:id="rId51"/>
    <p:sldId id="298" r:id="rId52"/>
    <p:sldId id="311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A0E2D36A-A61F-4F4D-AF22-EDD1D5CE42D6}">
          <p14:sldIdLst>
            <p14:sldId id="256"/>
            <p14:sldId id="260"/>
          </p14:sldIdLst>
        </p14:section>
        <p14:section name="Design Thoughts" id="{9C2986C7-536C-4BCF-8D82-9320A639AF5C}">
          <p14:sldIdLst>
            <p14:sldId id="257"/>
            <p14:sldId id="296"/>
            <p14:sldId id="258"/>
            <p14:sldId id="259"/>
          </p14:sldIdLst>
        </p14:section>
        <p14:section name="UI Design Examples" id="{BA985E0A-A71F-4B18-A400-C83C6F482807}">
          <p14:sldIdLst>
            <p14:sldId id="261"/>
            <p14:sldId id="295"/>
            <p14:sldId id="264"/>
            <p14:sldId id="284"/>
            <p14:sldId id="292"/>
            <p14:sldId id="283"/>
            <p14:sldId id="269"/>
            <p14:sldId id="268"/>
            <p14:sldId id="270"/>
            <p14:sldId id="267"/>
            <p14:sldId id="265"/>
            <p14:sldId id="266"/>
            <p14:sldId id="272"/>
            <p14:sldId id="273"/>
            <p14:sldId id="274"/>
            <p14:sldId id="275"/>
            <p14:sldId id="262"/>
            <p14:sldId id="263"/>
            <p14:sldId id="276"/>
            <p14:sldId id="277"/>
            <p14:sldId id="278"/>
            <p14:sldId id="279"/>
            <p14:sldId id="281"/>
            <p14:sldId id="280"/>
            <p14:sldId id="286"/>
          </p14:sldIdLst>
        </p14:section>
        <p14:section name="UI Design Takeaways" id="{B27B7DB6-5D97-4B37-B527-CDD2ED5B888E}">
          <p14:sldIdLst>
            <p14:sldId id="282"/>
            <p14:sldId id="294"/>
            <p14:sldId id="285"/>
            <p14:sldId id="287"/>
            <p14:sldId id="288"/>
            <p14:sldId id="289"/>
          </p14:sldIdLst>
        </p14:section>
        <p14:section name="Requirements" id="{F955B9EE-2C91-4A03-900F-57E46121353D}">
          <p14:sldIdLst>
            <p14:sldId id="290"/>
            <p14:sldId id="293"/>
            <p14:sldId id="291"/>
            <p14:sldId id="301"/>
            <p14:sldId id="299"/>
            <p14:sldId id="303"/>
            <p14:sldId id="304"/>
            <p14:sldId id="308"/>
            <p14:sldId id="310"/>
            <p14:sldId id="309"/>
            <p14:sldId id="307"/>
            <p14:sldId id="306"/>
            <p14:sldId id="302"/>
            <p14:sldId id="298"/>
            <p14:sldId id="311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233" autoAdjust="0"/>
  </p:normalViewPr>
  <p:slideViewPr>
    <p:cSldViewPr snapToGrid="0">
      <p:cViewPr varScale="1">
        <p:scale>
          <a:sx n="90" d="100"/>
          <a:sy n="90" d="100"/>
        </p:scale>
        <p:origin x="581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7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1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9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0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3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1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3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roduct-manager-journal/designing-a-simple-todo-app-b4d4ed9300a4" TargetMode="External"/><Relationship Id="rId7" Type="http://schemas.openxmlformats.org/officeDocument/2006/relationships/hyperlink" Target="https://stackoverflow.com/questions/19198834/info-about-to-create-a-kanban-winapp-oriented" TargetMode="External"/><Relationship Id="rId2" Type="http://schemas.openxmlformats.org/officeDocument/2006/relationships/hyperlink" Target="https://bashooka.com/inspiration/to-do-list-app-ui-design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stebin.com/q0NQUtg4" TargetMode="External"/><Relationship Id="rId5" Type="http://schemas.openxmlformats.org/officeDocument/2006/relationships/hyperlink" Target="https://github.com/KhaosCoders/wpf-kanban" TargetMode="External"/><Relationship Id="rId4" Type="http://schemas.openxmlformats.org/officeDocument/2006/relationships/hyperlink" Target="https://medium.com/user-experience-researche/reimagining-calendar-app-with-cards-c9bb9157db0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rtiskaler/DEW-IT/issues?q=is%3Aissue+milestone%3AMVP+is%3Aopen+sort%3Acreated-asc" TargetMode="External"/><Relationship Id="rId2" Type="http://schemas.openxmlformats.org/officeDocument/2006/relationships/hyperlink" Target="https://github.com/users/curtiskaler/projects/1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DEW IT</a:t>
            </a:r>
            <a:endParaRPr 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 Multi-Platform Client/Server Todo-List App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2931" y="779648"/>
            <a:ext cx="5380523" cy="5397317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Project board</a:t>
            </a:r>
          </a:p>
          <a:p>
            <a:r>
              <a:rPr lang="en-US" smtClean="0"/>
              <a:t>Top-header has</a:t>
            </a:r>
          </a:p>
          <a:p>
            <a:pPr lvl="1"/>
            <a:r>
              <a:rPr lang="en-US" smtClean="0"/>
              <a:t>Account menu</a:t>
            </a:r>
          </a:p>
          <a:p>
            <a:pPr lvl="1"/>
            <a:r>
              <a:rPr lang="en-US" smtClean="0"/>
              <a:t>Settings menu</a:t>
            </a:r>
          </a:p>
          <a:p>
            <a:pPr lvl="1"/>
            <a:r>
              <a:rPr lang="en-US" smtClean="0"/>
              <a:t>? Menu</a:t>
            </a:r>
          </a:p>
          <a:p>
            <a:pPr lvl="1"/>
            <a:r>
              <a:rPr lang="en-US" smtClean="0"/>
              <a:t>Notification bell</a:t>
            </a:r>
          </a:p>
          <a:p>
            <a:pPr lvl="1"/>
            <a:r>
              <a:rPr lang="en-US" smtClean="0"/>
              <a:t>Search</a:t>
            </a:r>
          </a:p>
          <a:p>
            <a:pPr lvl="1"/>
            <a:r>
              <a:rPr lang="en-US" smtClean="0"/>
              <a:t>Nav menus</a:t>
            </a:r>
          </a:p>
          <a:p>
            <a:pPr lvl="1"/>
            <a:r>
              <a:rPr lang="en-US" smtClean="0"/>
              <a:t>Link to owner’s JIRA homepage</a:t>
            </a:r>
          </a:p>
          <a:p>
            <a:pPr lvl="1"/>
            <a:r>
              <a:rPr lang="en-US" smtClean="0"/>
              <a:t>Link to integrated apps</a:t>
            </a:r>
          </a:p>
          <a:p>
            <a:r>
              <a:rPr lang="en-US" smtClean="0"/>
              <a:t>Left pop-out seems pretty unhelpful. Only a few useful options: Roadmap, boards</a:t>
            </a:r>
          </a:p>
          <a:p>
            <a:r>
              <a:rPr lang="en-US" smtClean="0"/>
              <a:t>(roadmap is the Gantt chart, so this could be distilled to a “views” menu)</a:t>
            </a:r>
          </a:p>
          <a:p>
            <a:r>
              <a:rPr lang="en-US" smtClean="0"/>
              <a:t>Filters above the Kanban card view</a:t>
            </a:r>
          </a:p>
          <a:p>
            <a:r>
              <a:rPr lang="en-US" smtClean="0"/>
              <a:t>Maximize/restore button to full-screenify the Kanban itself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6" y="1607421"/>
            <a:ext cx="5960724" cy="50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7259" y="1579419"/>
            <a:ext cx="4826196" cy="4597545"/>
          </a:xfrm>
        </p:spPr>
        <p:txBody>
          <a:bodyPr>
            <a:normAutofit/>
          </a:bodyPr>
          <a:lstStyle/>
          <a:p>
            <a:endParaRPr lang="en-US" smtClean="0"/>
          </a:p>
          <a:p>
            <a:r>
              <a:rPr lang="en-US" smtClean="0"/>
              <a:t>Maximize/restore button to full-screenify the Kanban itself</a:t>
            </a:r>
          </a:p>
          <a:p>
            <a:r>
              <a:rPr lang="en-US" smtClean="0"/>
              <a:t>Counts in swim-lane headers</a:t>
            </a:r>
          </a:p>
          <a:p>
            <a:r>
              <a:rPr lang="en-US" smtClean="0"/>
              <a:t>“MAX” in swim-lanes, to highlight when we’re overloaded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1" y="1579421"/>
            <a:ext cx="6612526" cy="40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4"/>
            <a:ext cx="5181600" cy="4351339"/>
          </a:xfrm>
        </p:spPr>
        <p:txBody>
          <a:bodyPr/>
          <a:lstStyle/>
          <a:p>
            <a:r>
              <a:rPr lang="en-US" smtClean="0"/>
              <a:t>Another homepage</a:t>
            </a:r>
          </a:p>
          <a:p>
            <a:r>
              <a:rPr lang="en-US" smtClean="0"/>
              <a:t>“Never miss a beat”</a:t>
            </a:r>
          </a:p>
          <a:p>
            <a:pPr lvl="1"/>
            <a:r>
              <a:rPr lang="en-US" smtClean="0"/>
              <a:t>Notifications</a:t>
            </a:r>
          </a:p>
          <a:p>
            <a:r>
              <a:rPr lang="en-US" smtClean="0"/>
              <a:t>Navigation on the bottom</a:t>
            </a:r>
          </a:p>
          <a:p>
            <a:pPr lvl="1"/>
            <a:r>
              <a:rPr lang="en-US" smtClean="0"/>
              <a:t>Home, Projects, create, boards, settings</a:t>
            </a:r>
          </a:p>
          <a:p>
            <a:r>
              <a:rPr lang="en-US" smtClean="0"/>
              <a:t>This layout/paradigm looks dated. Can we modernize it?</a:t>
            </a:r>
            <a:endParaRPr lang="en-US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690689"/>
            <a:ext cx="2520647" cy="44862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29" y="1743553"/>
            <a:ext cx="2638793" cy="45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4"/>
            <a:ext cx="5181600" cy="4351339"/>
          </a:xfrm>
        </p:spPr>
        <p:txBody>
          <a:bodyPr/>
          <a:lstStyle/>
          <a:p>
            <a:r>
              <a:rPr lang="en-US" smtClean="0"/>
              <a:t>“Manage boards and backlogs”</a:t>
            </a:r>
          </a:p>
          <a:p>
            <a:pPr lvl="1"/>
            <a:r>
              <a:rPr lang="en-US" smtClean="0"/>
              <a:t>Create, edit, update projects</a:t>
            </a:r>
          </a:p>
          <a:p>
            <a:pPr lvl="1"/>
            <a:r>
              <a:rPr lang="en-US" smtClean="0"/>
              <a:t>prioritize</a:t>
            </a:r>
          </a:p>
          <a:p>
            <a:r>
              <a:rPr lang="en-US" smtClean="0"/>
              <a:t>“Create and Edit issues”</a:t>
            </a:r>
          </a:p>
          <a:p>
            <a:pPr lvl="1"/>
            <a:r>
              <a:rPr lang="en-US" smtClean="0"/>
              <a:t>Create, edit</a:t>
            </a:r>
          </a:p>
          <a:p>
            <a:pPr lvl="1"/>
            <a:r>
              <a:rPr lang="en-US" smtClean="0"/>
              <a:t>Attach</a:t>
            </a:r>
          </a:p>
          <a:p>
            <a:pPr lvl="1"/>
            <a:r>
              <a:rPr lang="en-US" smtClean="0"/>
              <a:t>comment</a:t>
            </a:r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683" y="1825624"/>
            <a:ext cx="428063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4"/>
            <a:ext cx="5181600" cy="4351339"/>
          </a:xfrm>
        </p:spPr>
        <p:txBody>
          <a:bodyPr/>
          <a:lstStyle/>
          <a:p>
            <a:r>
              <a:rPr lang="en-US" smtClean="0"/>
              <a:t>“Create and Edit issues”</a:t>
            </a:r>
          </a:p>
          <a:p>
            <a:pPr lvl="1"/>
            <a:r>
              <a:rPr lang="en-US" smtClean="0"/>
              <a:t>Create, edit, update</a:t>
            </a:r>
          </a:p>
          <a:p>
            <a:pPr lvl="1"/>
            <a:r>
              <a:rPr lang="en-US" smtClean="0"/>
              <a:t>Attach</a:t>
            </a:r>
          </a:p>
          <a:p>
            <a:pPr lvl="1"/>
            <a:r>
              <a:rPr lang="en-US" smtClean="0"/>
              <a:t>comment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9849" y="1825624"/>
            <a:ext cx="379830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91" y="1825624"/>
            <a:ext cx="991341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905535"/>
            <a:ext cx="5181600" cy="41915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Another homepage</a:t>
            </a:r>
          </a:p>
          <a:p>
            <a:r>
              <a:rPr lang="en-US" smtClean="0"/>
              <a:t>Inbox</a:t>
            </a:r>
          </a:p>
          <a:p>
            <a:r>
              <a:rPr lang="en-US" smtClean="0"/>
              <a:t>Recent</a:t>
            </a:r>
          </a:p>
          <a:p>
            <a:r>
              <a:rPr lang="en-US" smtClean="0"/>
              <a:t>My Workspaces</a:t>
            </a:r>
          </a:p>
          <a:p>
            <a:r>
              <a:rPr lang="en-US" smtClean="0"/>
              <a:t>Navbar on left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4933" y="2135093"/>
            <a:ext cx="6659268" cy="356113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1572" y="1430523"/>
            <a:ext cx="4202229" cy="4970277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Hooks for integrations</a:t>
            </a:r>
          </a:p>
          <a:p>
            <a:pPr lvl="1"/>
            <a:r>
              <a:rPr lang="en-US" smtClean="0"/>
              <a:t>That would be an admin-only thing</a:t>
            </a:r>
          </a:p>
          <a:p>
            <a:pPr lvl="1"/>
            <a:r>
              <a:rPr lang="en-US" smtClean="0"/>
              <a:t>That means user-levels… we have THOSE at work too. Find a way to not make those painful. Maybe ROLES?</a:t>
            </a:r>
          </a:p>
          <a:p>
            <a:r>
              <a:rPr lang="en-US" smtClean="0"/>
              <a:t>Edit directly in board</a:t>
            </a:r>
          </a:p>
          <a:p>
            <a:pPr lvl="1"/>
            <a:r>
              <a:rPr lang="en-US" smtClean="0"/>
              <a:t>Clicking the “Person” shows a popup with a type-ahead</a:t>
            </a:r>
          </a:p>
          <a:p>
            <a:r>
              <a:rPr lang="en-US" smtClean="0"/>
              <a:t>Filter, Sort, pin, hide</a:t>
            </a:r>
          </a:p>
          <a:p>
            <a:r>
              <a:rPr lang="en-US" smtClean="0"/>
              <a:t>Different views appear as Tabs</a:t>
            </a:r>
          </a:p>
          <a:p>
            <a:r>
              <a:rPr lang="en-US" smtClean="0"/>
              <a:t>Nav Bar (top): app, notifications, inbox, calendar (Gantt?), favorites</a:t>
            </a:r>
          </a:p>
          <a:p>
            <a:r>
              <a:rPr lang="en-US" smtClean="0"/>
              <a:t>Nav Bar (bottom): invite, search, account settings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Top card is minimizable, expanding screen real-estate for the actual board</a:t>
            </a:r>
          </a:p>
          <a:p>
            <a:r>
              <a:rPr lang="en-US" smtClean="0"/>
              <a:t>Lots of features hidden away in the menus (Invite, add to board, “…”, account settings), leaving the “do work” options right there on the screen</a:t>
            </a:r>
          </a:p>
          <a:p>
            <a:r>
              <a:rPr lang="en-US" smtClean="0"/>
              <a:t>Popout for navigating to different boards</a:t>
            </a:r>
          </a:p>
          <a:p>
            <a:endParaRPr lang="en-US" smtClean="0"/>
          </a:p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63" y="1690687"/>
            <a:ext cx="2291113" cy="4351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58" y="1315304"/>
            <a:ext cx="2934108" cy="3639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3" y="1825626"/>
            <a:ext cx="3048425" cy="43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First-time-use wizard to configure app</a:t>
            </a:r>
          </a:p>
          <a:p>
            <a:r>
              <a:rPr lang="en-US" smtClean="0"/>
              <a:t>Next-time login page</a:t>
            </a:r>
          </a:p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3468" y="1825624"/>
            <a:ext cx="2758092" cy="4351339"/>
          </a:xfrm>
          <a:prstGeom prst="rect">
            <a:avLst/>
          </a:prstGeom>
        </p:spPr>
      </p:pic>
      <p:pic>
        <p:nvPicPr>
          <p:cNvPr id="1026" name="Picture 2" descr="Group_2__4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5" y="1825624"/>
            <a:ext cx="2402281" cy="420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8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 action="ppaction://hlinksldjump"/>
              </a:rPr>
              <a:t>Design Thoughts</a:t>
            </a:r>
            <a:endParaRPr lang="en-US" smtClean="0"/>
          </a:p>
          <a:p>
            <a:r>
              <a:rPr lang="en-US" smtClean="0">
                <a:hlinkClick r:id="rId3" action="ppaction://hlinksldjump"/>
              </a:rPr>
              <a:t>UI Design Examples</a:t>
            </a: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Home page is your board list</a:t>
            </a:r>
          </a:p>
          <a:p>
            <a:r>
              <a:rPr lang="en-US" smtClean="0"/>
              <a:t>Notifications</a:t>
            </a:r>
          </a:p>
          <a:p>
            <a:r>
              <a:rPr lang="en-US" smtClean="0"/>
              <a:t>Search</a:t>
            </a:r>
          </a:p>
          <a:p>
            <a:r>
              <a:rPr lang="en-US" smtClean="0"/>
              <a:t>Create new board</a:t>
            </a:r>
          </a:p>
          <a:p>
            <a:endParaRPr lang="en-US" smtClean="0"/>
          </a:p>
          <a:p>
            <a:r>
              <a:rPr lang="en-US" smtClean="0"/>
              <a:t>Hamburger menu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02267" y="1825624"/>
            <a:ext cx="2642354" cy="4351339"/>
          </a:xfrm>
          <a:prstGeom prst="rect">
            <a:avLst/>
          </a:prstGeom>
        </p:spPr>
      </p:pic>
      <p:pic>
        <p:nvPicPr>
          <p:cNvPr id="2050" name="Picture 2" descr="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1593064"/>
            <a:ext cx="3150119" cy="50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Board items are divided into groups</a:t>
            </a:r>
          </a:p>
          <a:p>
            <a:pPr lvl="1"/>
            <a:r>
              <a:rPr lang="en-US" smtClean="0"/>
              <a:t>This one named her groups after days of week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9" y="1690689"/>
            <a:ext cx="2681150" cy="4441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28" y="3560714"/>
            <a:ext cx="4668055" cy="27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6" y="1689309"/>
            <a:ext cx="2754747" cy="4591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53" y="1690688"/>
            <a:ext cx="2769625" cy="4588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79" y="1501094"/>
            <a:ext cx="3046836" cy="49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058196"/>
            <a:ext cx="5181600" cy="388619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Home page</a:t>
            </a:r>
          </a:p>
          <a:p>
            <a:r>
              <a:rPr lang="en-US" smtClean="0"/>
              <a:t>Multiple Teams</a:t>
            </a:r>
          </a:p>
          <a:p>
            <a:pPr lvl="1"/>
            <a:r>
              <a:rPr lang="en-US" smtClean="0"/>
              <a:t>Hey, we have those at work!</a:t>
            </a:r>
          </a:p>
          <a:p>
            <a:r>
              <a:rPr lang="en-US" smtClean="0"/>
              <a:t>Multiple Boards per Team</a:t>
            </a:r>
          </a:p>
          <a:p>
            <a:pPr lvl="1"/>
            <a:r>
              <a:rPr lang="en-US" smtClean="0"/>
              <a:t>Hey, that might be handy…</a:t>
            </a:r>
          </a:p>
          <a:p>
            <a:r>
              <a:rPr lang="en-US" smtClean="0"/>
              <a:t>Favorites/stars</a:t>
            </a:r>
          </a:p>
          <a:p>
            <a:r>
              <a:rPr lang="en-US" smtClean="0"/>
              <a:t>Templates</a:t>
            </a:r>
          </a:p>
          <a:p>
            <a:r>
              <a:rPr lang="en-US" smtClean="0"/>
              <a:t>Metadata (boards/views/members/settings)</a:t>
            </a:r>
          </a:p>
          <a:p>
            <a:r>
              <a:rPr lang="en-US" smtClean="0"/>
              <a:t>Settings!</a:t>
            </a:r>
          </a:p>
          <a:p>
            <a:r>
              <a:rPr lang="en-US" smtClean="0"/>
              <a:t>Login</a:t>
            </a:r>
          </a:p>
          <a:p>
            <a:r>
              <a:rPr lang="en-US" smtClean="0"/>
              <a:t>Menubar is not traditional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287629"/>
            <a:ext cx="5181600" cy="342732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Popouts on left (navigation) and right (“Show menu”)</a:t>
            </a:r>
          </a:p>
          <a:p>
            <a:r>
              <a:rPr lang="en-US" smtClean="0"/>
              <a:t>Hooks for monetization</a:t>
            </a:r>
          </a:p>
          <a:p>
            <a:r>
              <a:rPr lang="en-US" smtClean="0"/>
              <a:t>Hook for SHARING with team members</a:t>
            </a:r>
          </a:p>
          <a:p>
            <a:r>
              <a:rPr lang="en-US" smtClean="0"/>
              <a:t>Simple card-in-card design</a:t>
            </a:r>
          </a:p>
          <a:p>
            <a:pPr lvl="1"/>
            <a:r>
              <a:rPr lang="en-US" smtClean="0"/>
              <a:t>Could include a little more metadata?  Maybe an option to show/hide metadata?</a:t>
            </a:r>
          </a:p>
          <a:p>
            <a:pPr lvl="2"/>
            <a:r>
              <a:rPr lang="en-US" smtClean="0"/>
              <a:t>Assignee / Start date / t-shirt size? / ask others what they’d value</a:t>
            </a:r>
          </a:p>
          <a:p>
            <a:r>
              <a:rPr lang="en-US" smtClean="0"/>
              <a:t>Could use the card-in-card for the basis of the Kanban; i.e., THIS is the MVP</a:t>
            </a:r>
          </a:p>
          <a:p>
            <a:r>
              <a:rPr lang="en-US" smtClean="0"/>
              <a:t>Menu on right: The only extra value I see in this menu is History. Maybe not have a menu just for that</a:t>
            </a:r>
          </a:p>
          <a:p>
            <a:r>
              <a:rPr lang="en-US" smtClean="0"/>
              <a:t>Ugh, HISTORY. That would be an eventual MVP.  Put that on the list for sure.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2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Splash page with “redesign” concept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8" y="1759884"/>
            <a:ext cx="5451365" cy="47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Login page with “redesign” concept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6" y="1793188"/>
            <a:ext cx="5016300" cy="43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Boards page with “redesign” concepts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25" y="1854138"/>
            <a:ext cx="7982591" cy="4907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91" y="1795670"/>
            <a:ext cx="2421209" cy="4898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844" y="1690689"/>
            <a:ext cx="2313157" cy="4798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565" y="1749158"/>
            <a:ext cx="2397278" cy="47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48" y="1742863"/>
            <a:ext cx="4296116" cy="4762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" y="1530283"/>
            <a:ext cx="2667612" cy="518801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Board pages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064" y="1685202"/>
            <a:ext cx="2333189" cy="48205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581" y="1666344"/>
            <a:ext cx="2305372" cy="48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New Board pages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8" y="1841552"/>
            <a:ext cx="2295845" cy="477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Design Thoughts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9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81"/>
            <a:ext cx="4267241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Item pages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690690"/>
            <a:ext cx="2295950" cy="487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48" y="1690689"/>
            <a:ext cx="2362359" cy="488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070" y="1690687"/>
            <a:ext cx="2823451" cy="4859758"/>
          </a:xfrm>
          <a:prstGeom prst="rect">
            <a:avLst/>
          </a:prstGeom>
        </p:spPr>
      </p:pic>
      <p:sp>
        <p:nvSpPr>
          <p:cNvPr id="13" name="Content Placeholder 6"/>
          <p:cNvSpPr>
            <a:spLocks noGrp="1"/>
          </p:cNvSpPr>
          <p:nvPr>
            <p:ph sz="half" idx="2"/>
          </p:nvPr>
        </p:nvSpPr>
        <p:spPr>
          <a:xfrm>
            <a:off x="7052070" y="1369879"/>
            <a:ext cx="4267241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Profile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Other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1" y="1270231"/>
            <a:ext cx="1829333" cy="324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81" y="1270232"/>
            <a:ext cx="1212507" cy="2601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81" y="1319659"/>
            <a:ext cx="5148665" cy="37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UI Design Takeaways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72201" y="1690687"/>
            <a:ext cx="5181600" cy="4351339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Other UI Ideas:</a:t>
            </a:r>
          </a:p>
          <a:p>
            <a:pPr lvl="1"/>
            <a:r>
              <a:rPr lang="en-US" smtClean="0">
                <a:hlinkClick r:id="rId2"/>
              </a:rPr>
              <a:t>https://bashooka.com/inspiration/to-do-list-app-ui-designs/</a:t>
            </a:r>
            <a:endParaRPr lang="en-US" smtClean="0"/>
          </a:p>
          <a:p>
            <a:pPr lvl="1"/>
            <a:r>
              <a:rPr lang="en-US" smtClean="0">
                <a:hlinkClick r:id="rId3"/>
              </a:rPr>
              <a:t>https://medium.com/product-manager-journal/designing-a-simple-todo-app-b4d4ed9300a4</a:t>
            </a:r>
            <a:endParaRPr lang="en-US" smtClean="0"/>
          </a:p>
          <a:p>
            <a:pPr lvl="1"/>
            <a:r>
              <a:rPr lang="en-US" smtClean="0">
                <a:hlinkClick r:id="rId4"/>
              </a:rPr>
              <a:t>https://medium.com/user-experience-researche/reimagining-calendar-app-with-cards-c9bb9157db0f</a:t>
            </a:r>
            <a:endParaRPr lang="en-US" smtClean="0"/>
          </a:p>
          <a:p>
            <a:pPr lvl="1"/>
            <a:r>
              <a:rPr lang="en-US" smtClean="0">
                <a:hlinkClick r:id="rId5"/>
              </a:rPr>
              <a:t>https://github.com/KhaosCoders/wpf-kanban</a:t>
            </a:r>
            <a:endParaRPr lang="en-US" smtClean="0"/>
          </a:p>
          <a:p>
            <a:pPr lvl="1"/>
            <a:r>
              <a:rPr lang="en-US" smtClean="0">
                <a:hlinkClick r:id="rId6"/>
              </a:rPr>
              <a:t>https://pastebin.com/q0NQUtg4</a:t>
            </a:r>
            <a:endParaRPr lang="en-US" smtClean="0"/>
          </a:p>
          <a:p>
            <a:pPr lvl="1"/>
            <a:r>
              <a:rPr lang="en-US" smtClean="0">
                <a:hlinkClick r:id="rId7"/>
              </a:rPr>
              <a:t>https://stackoverflow.com/questions/19198834/info-about-to-create-a-kanban-winapp-oriented</a:t>
            </a:r>
            <a:endParaRPr lang="en-US" smtClean="0"/>
          </a:p>
          <a:p>
            <a:pPr marL="457206" lvl="1" indent="0">
              <a:buNone/>
            </a:pPr>
            <a:endParaRPr lang="en-US" smtClean="0"/>
          </a:p>
          <a:p>
            <a:r>
              <a:rPr lang="en-US"/>
              <a:t>Don’t complicate things.</a:t>
            </a:r>
          </a:p>
          <a:p>
            <a:r>
              <a:rPr lang="en-US"/>
              <a:t>App should be intuitive and guide users in doing the tasks they want to do in the </a:t>
            </a:r>
            <a:r>
              <a:rPr lang="en-US" smtClean="0"/>
              <a:t>app</a:t>
            </a:r>
          </a:p>
          <a:p>
            <a:r>
              <a:rPr lang="en-US"/>
              <a:t>App should help the </a:t>
            </a:r>
            <a:r>
              <a:rPr lang="en-US" smtClean="0"/>
              <a:t>users </a:t>
            </a:r>
            <a:r>
              <a:rPr lang="en-US"/>
              <a:t>stay in focus, manage and complete their todos </a:t>
            </a:r>
            <a:r>
              <a:rPr lang="en-US" smtClean="0"/>
              <a:t>effectively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7790" y="1787124"/>
            <a:ext cx="5181600" cy="4351339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Typical flow:</a:t>
            </a:r>
          </a:p>
          <a:p>
            <a:pPr lvl="1"/>
            <a:r>
              <a:rPr lang="en-US" smtClean="0"/>
              <a:t>Splash page</a:t>
            </a:r>
          </a:p>
          <a:p>
            <a:pPr lvl="1"/>
            <a:r>
              <a:rPr lang="en-US" smtClean="0"/>
              <a:t>Setup Wizard page(s)</a:t>
            </a:r>
          </a:p>
          <a:p>
            <a:pPr lvl="1"/>
            <a:r>
              <a:rPr lang="en-US" smtClean="0"/>
              <a:t>Login page</a:t>
            </a:r>
          </a:p>
          <a:p>
            <a:pPr lvl="1"/>
            <a:r>
              <a:rPr lang="en-US" smtClean="0"/>
              <a:t>Home / Boards page</a:t>
            </a:r>
          </a:p>
          <a:p>
            <a:pPr lvl="1"/>
            <a:r>
              <a:rPr lang="en-US" smtClean="0"/>
              <a:t>Board page</a:t>
            </a:r>
          </a:p>
          <a:p>
            <a:pPr lvl="1"/>
            <a:r>
              <a:rPr lang="en-US" smtClean="0"/>
              <a:t>Item page</a:t>
            </a:r>
          </a:p>
          <a:p>
            <a:pPr lvl="1"/>
            <a:r>
              <a:rPr lang="en-US" smtClean="0"/>
              <a:t>Profile page</a:t>
            </a:r>
          </a:p>
          <a:p>
            <a:pPr lvl="1"/>
            <a:r>
              <a:rPr lang="en-US" smtClean="0"/>
              <a:t>Settings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72201" y="1690687"/>
            <a:ext cx="5181600" cy="4351339"/>
          </a:xfrm>
        </p:spPr>
        <p:txBody>
          <a:bodyPr>
            <a:normAutofit/>
          </a:bodyPr>
          <a:lstStyle/>
          <a:p>
            <a:r>
              <a:rPr lang="en-US" smtClean="0"/>
              <a:t>Cards are Minimalist</a:t>
            </a:r>
          </a:p>
          <a:p>
            <a:pPr lvl="1"/>
            <a:r>
              <a:rPr lang="en-US" smtClean="0"/>
              <a:t>Tap the card to dive deeper</a:t>
            </a:r>
          </a:p>
          <a:p>
            <a:endParaRPr lang="en-US" smtClean="0"/>
          </a:p>
          <a:p>
            <a:r>
              <a:rPr lang="en-US" smtClean="0"/>
              <a:t>How do we tap into this minimalism EVERYWHERE without making the app a CHORE to use?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3078" y="1690687"/>
            <a:ext cx="5627593" cy="4351339"/>
          </a:xfrm>
        </p:spPr>
        <p:txBody>
          <a:bodyPr>
            <a:normAutofit/>
          </a:bodyPr>
          <a:lstStyle/>
          <a:p>
            <a:r>
              <a:rPr lang="en-US" smtClean="0"/>
              <a:t>Themes</a:t>
            </a:r>
          </a:p>
          <a:p>
            <a:r>
              <a:rPr lang="en-US" smtClean="0"/>
              <a:t>Extensible and customizable</a:t>
            </a:r>
          </a:p>
          <a:p>
            <a:r>
              <a:rPr lang="en-US" smtClean="0"/>
              <a:t>Navigation Drawers (pop-outs)</a:t>
            </a:r>
          </a:p>
          <a:p>
            <a:r>
              <a:rPr lang="en-US" smtClean="0"/>
              <a:t>Swipe right to accept, left to reject</a:t>
            </a:r>
          </a:p>
          <a:p>
            <a:r>
              <a:rPr lang="en-US" smtClean="0"/>
              <a:t>HIDE the non-critical path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63052" y="2240693"/>
            <a:ext cx="5290750" cy="38013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Top bar:</a:t>
            </a:r>
          </a:p>
          <a:p>
            <a:pPr lvl="1"/>
            <a:r>
              <a:rPr lang="en-US" smtClean="0"/>
              <a:t>Left-top when landscape; top when portrait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Up to 5 icons MAX (to fit on iPhone):</a:t>
            </a:r>
          </a:p>
          <a:p>
            <a:pPr lvl="2"/>
            <a:r>
              <a:rPr lang="en-US" smtClean="0"/>
              <a:t>Back nav button</a:t>
            </a:r>
          </a:p>
          <a:p>
            <a:pPr lvl="2"/>
            <a:r>
              <a:rPr lang="en-US" smtClean="0"/>
              <a:t>Header text / dropdown</a:t>
            </a:r>
          </a:p>
          <a:p>
            <a:pPr lvl="2"/>
            <a:r>
              <a:rPr lang="en-US" smtClean="0"/>
              <a:t>Search icon (right aligned)</a:t>
            </a:r>
          </a:p>
          <a:p>
            <a:pPr lvl="2"/>
            <a:r>
              <a:rPr lang="en-US" smtClean="0"/>
              <a:t>Who you’re logged in as (account avatar button)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3078" y="2240693"/>
            <a:ext cx="5512265" cy="38013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Bottom bar</a:t>
            </a:r>
          </a:p>
          <a:p>
            <a:pPr lvl="1"/>
            <a:r>
              <a:rPr lang="en-US"/>
              <a:t>:</a:t>
            </a:r>
            <a:r>
              <a:rPr lang="en-US" smtClean="0"/>
              <a:t>Left-bottom when landscape; bottom when portrait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Up to 5 “required” icons MAX (to fit on iPhone):</a:t>
            </a:r>
          </a:p>
          <a:p>
            <a:pPr lvl="2"/>
            <a:r>
              <a:rPr lang="en-US" smtClean="0"/>
              <a:t>Notifications bell OR inbox  (not both, if possible)</a:t>
            </a:r>
          </a:p>
          <a:p>
            <a:pPr lvl="2"/>
            <a:r>
              <a:rPr lang="en-US" smtClean="0"/>
              <a:t>Filter (drawer/popup; content depends on current page)</a:t>
            </a:r>
          </a:p>
          <a:p>
            <a:pPr lvl="3"/>
            <a:r>
              <a:rPr lang="en-US" smtClean="0"/>
              <a:t>Home page -&gt; ‘my boards’</a:t>
            </a:r>
          </a:p>
          <a:p>
            <a:pPr lvl="3"/>
            <a:r>
              <a:rPr lang="en-US" smtClean="0"/>
              <a:t>Board page -&gt; </a:t>
            </a:r>
          </a:p>
          <a:p>
            <a:pPr lvl="4"/>
            <a:r>
              <a:rPr lang="en-US" smtClean="0"/>
              <a:t>My team (“assigned to ppl on my team” filter)</a:t>
            </a:r>
          </a:p>
          <a:p>
            <a:pPr lvl="4"/>
            <a:r>
              <a:rPr lang="en-US" smtClean="0"/>
              <a:t>My work (“assigned to me” filter)</a:t>
            </a:r>
          </a:p>
          <a:p>
            <a:pPr lvl="4"/>
            <a:r>
              <a:rPr lang="en-US" smtClean="0"/>
              <a:t>My ideas (“created by me” filter)</a:t>
            </a:r>
          </a:p>
          <a:p>
            <a:pPr lvl="2"/>
            <a:r>
              <a:rPr lang="en-US" smtClean="0"/>
              <a:t>ellipsis or hamburger nav drawer (nav options? /settings)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550787" y="1412791"/>
            <a:ext cx="11262274" cy="605481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Splittable nav bar, based on UI orientation</a:t>
            </a:r>
          </a:p>
        </p:txBody>
      </p:sp>
    </p:spTree>
    <p:extLst>
      <p:ext uri="{BB962C8B-B14F-4D97-AF65-F5344CB8AC3E}">
        <p14:creationId xmlns:p14="http://schemas.microsoft.com/office/powerpoint/2010/main" val="21506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339869" y="2824457"/>
            <a:ext cx="5512265" cy="1209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>
                <a:latin typeface="Fira Code" panose="020B0509050000020004" pitchFamily="49" charset="0"/>
                <a:ea typeface="Fira Code" panose="020B0509050000020004" pitchFamily="49" charset="0"/>
              </a:rPr>
              <a:t>HOLD UP</a:t>
            </a:r>
          </a:p>
        </p:txBody>
      </p:sp>
    </p:spTree>
    <p:extLst>
      <p:ext uri="{BB962C8B-B14F-4D97-AF65-F5344CB8AC3E}">
        <p14:creationId xmlns:p14="http://schemas.microsoft.com/office/powerpoint/2010/main" val="37993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317104" y="1639212"/>
            <a:ext cx="9557792" cy="357958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mtClean="0"/>
              <a:t>Now that we’ve gone down a little bit of the UI rabbit-hole… 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WHY are we doing Kanban?</a:t>
            </a:r>
            <a:br>
              <a:rPr lang="en-US" smtClean="0"/>
            </a:br>
            <a:endParaRPr lang="en-US" smtClean="0"/>
          </a:p>
          <a:p>
            <a:pPr marL="0" indent="0" algn="ctr">
              <a:buNone/>
            </a:pPr>
            <a:r>
              <a:rPr lang="en-US" smtClean="0"/>
              <a:t>Is there a better paradigm?</a:t>
            </a:r>
          </a:p>
          <a:p>
            <a:endParaRPr lang="en-US" smtClean="0"/>
          </a:p>
          <a:p>
            <a:pPr marL="0" indent="0" algn="ctr">
              <a:buNone/>
            </a:pPr>
            <a:r>
              <a:rPr lang="en-US" sz="4000"/>
              <a:t>What do we WANT from DEW IT?</a:t>
            </a:r>
          </a:p>
          <a:p>
            <a:pPr marL="0" indent="0" algn="ctr">
              <a:buNone/>
            </a:pPr>
            <a:endParaRPr lang="en-US" sz="4000"/>
          </a:p>
          <a:p>
            <a:pPr marL="0" indent="0" algn="ctr">
              <a:buNone/>
            </a:pPr>
            <a:r>
              <a:rPr lang="en-US" sz="4000"/>
              <a:t>What PROBLEM are we solving?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Problem Statement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90688"/>
            <a:ext cx="9556750" cy="3802062"/>
          </a:xfrm>
        </p:spPr>
        <p:txBody>
          <a:bodyPr>
            <a:normAutofit/>
          </a:bodyPr>
          <a:lstStyle/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078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What problem are we solving? And for what role? Vhat value are we after?</a:t>
            </a:r>
          </a:p>
          <a:p>
            <a:r>
              <a:rPr lang="en-US" smtClean="0"/>
              <a:t>That sounds like user-story speak…</a:t>
            </a:r>
          </a:p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54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Design for mobile devices (iOS first), and then enrich it for desktop</a:t>
            </a:r>
            <a:br>
              <a:rPr lang="en-US" smtClean="0"/>
            </a:br>
            <a:r>
              <a:rPr lang="en-US" smtClean="0"/>
              <a:t>(not the other way around, as I’ve typically done)</a:t>
            </a:r>
          </a:p>
          <a:p>
            <a:endParaRPr lang="en-US" smtClean="0"/>
          </a:p>
          <a:p>
            <a:r>
              <a:rPr lang="en-US" smtClean="0"/>
              <a:t>Rather than make it just a “TRIVIAL” todo-list app, let’s try to make a Kanban app; a JIRA-replacement!</a:t>
            </a:r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As a developer, I need to expand my coding skills, to deepen my understanding of technical concepts and patterns</a:t>
            </a:r>
          </a:p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99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Bodies of Work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Bodies of Work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A Kanban application with </a:t>
            </a:r>
          </a:p>
          <a:p>
            <a:pPr lvl="1"/>
            <a:r>
              <a:rPr lang="en-US" smtClean="0"/>
              <a:t>Multi-platform UI</a:t>
            </a:r>
          </a:p>
          <a:p>
            <a:pPr lvl="2"/>
            <a:r>
              <a:rPr lang="en-US" smtClean="0"/>
              <a:t>Landscape (desktop) and portrait (portable) modes</a:t>
            </a:r>
            <a:endParaRPr lang="en-US"/>
          </a:p>
          <a:p>
            <a:pPr lvl="1"/>
            <a:r>
              <a:rPr lang="en-US"/>
              <a:t>Database persistence</a:t>
            </a:r>
          </a:p>
          <a:p>
            <a:pPr lvl="1"/>
            <a:r>
              <a:rPr lang="en-US" smtClean="0"/>
              <a:t>Supports multiple users</a:t>
            </a:r>
          </a:p>
          <a:p>
            <a:pPr lvl="1"/>
            <a:r>
              <a:rPr lang="en-US" smtClean="0"/>
              <a:t>Supports multiple customizable boards</a:t>
            </a:r>
          </a:p>
          <a:p>
            <a:pPr lvl="1"/>
            <a:r>
              <a:rPr lang="en-US" smtClean="0"/>
              <a:t>Supports multiple customizable groups</a:t>
            </a:r>
          </a:p>
          <a:p>
            <a:pPr lvl="1"/>
            <a:r>
              <a:rPr lang="en-US" smtClean="0"/>
              <a:t>Supports multiple customizable cards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456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Multi-platform UI</a:t>
            </a:r>
          </a:p>
          <a:p>
            <a:pPr lvl="1"/>
            <a:r>
              <a:rPr lang="en-US" smtClean="0"/>
              <a:t>.NET MAUI  (C# with XAML, support Mac, PC, iOS, and Android)</a:t>
            </a:r>
          </a:p>
          <a:p>
            <a:pPr lvl="1"/>
            <a:r>
              <a:rPr lang="en-US" smtClean="0"/>
              <a:t>Landscape (desktop) and portrait (phone/tablet) modes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083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pPr lvl="1"/>
            <a:r>
              <a:rPr lang="en-US"/>
              <a:t>Database </a:t>
            </a:r>
            <a:r>
              <a:rPr lang="en-US" smtClean="0"/>
              <a:t>persistence</a:t>
            </a:r>
          </a:p>
          <a:p>
            <a:pPr lvl="2"/>
            <a:r>
              <a:rPr lang="en-US" smtClean="0"/>
              <a:t>Grails 4, MariaDB</a:t>
            </a:r>
          </a:p>
          <a:p>
            <a:pPr lvl="2"/>
            <a:endParaRPr lang="en-US"/>
          </a:p>
          <a:p>
            <a:pPr lvl="1"/>
            <a:r>
              <a:rPr lang="en-US"/>
              <a:t>Supports multiple </a:t>
            </a:r>
            <a:r>
              <a:rPr lang="en-US" smtClean="0"/>
              <a:t>users</a:t>
            </a:r>
          </a:p>
          <a:p>
            <a:pPr lvl="1"/>
            <a:endParaRPr lang="en-US"/>
          </a:p>
          <a:p>
            <a:pPr lvl="2"/>
            <a:endParaRPr lang="en-US" smtClean="0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9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Supports </a:t>
            </a:r>
            <a:r>
              <a:rPr lang="en-US"/>
              <a:t>multiple customizable </a:t>
            </a:r>
            <a:r>
              <a:rPr lang="en-US" smtClean="0"/>
              <a:t>projects</a:t>
            </a:r>
          </a:p>
          <a:p>
            <a:pPr lvl="1"/>
            <a:r>
              <a:rPr lang="en-US" smtClean="0"/>
              <a:t>MVP: exactly 2: </a:t>
            </a:r>
          </a:p>
          <a:p>
            <a:pPr lvl="2"/>
            <a:r>
              <a:rPr lang="en-US" smtClean="0"/>
              <a:t>“DAT” and “NBK”</a:t>
            </a:r>
          </a:p>
          <a:p>
            <a:pPr lvl="1"/>
            <a:r>
              <a:rPr lang="en-US" smtClean="0"/>
              <a:t>MVP</a:t>
            </a:r>
            <a:r>
              <a:rPr lang="en-US"/>
              <a:t>: Not customizable (no create, no update, no delete)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Icon</a:t>
            </a:r>
          </a:p>
          <a:p>
            <a:pPr lvl="1"/>
            <a:r>
              <a:rPr lang="en-US" smtClean="0"/>
              <a:t>Owner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Maybes:</a:t>
            </a:r>
          </a:p>
          <a:p>
            <a:pPr lvl="2"/>
            <a:r>
              <a:rPr lang="en-US" smtClean="0"/>
              <a:t>Sequencing?  (DAT-xxxxx)</a:t>
            </a:r>
            <a:endParaRPr lang="en-US"/>
          </a:p>
          <a:p>
            <a:pPr lvl="2"/>
            <a:r>
              <a:rPr lang="en-US" smtClean="0"/>
              <a:t>Permissions?</a:t>
            </a:r>
          </a:p>
        </p:txBody>
      </p:sp>
    </p:spTree>
    <p:extLst>
      <p:ext uri="{BB962C8B-B14F-4D97-AF65-F5344CB8AC3E}">
        <p14:creationId xmlns:p14="http://schemas.microsoft.com/office/powerpoint/2010/main" val="21016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Supports </a:t>
            </a:r>
            <a:r>
              <a:rPr lang="en-US"/>
              <a:t>multiple customizable </a:t>
            </a:r>
            <a:r>
              <a:rPr lang="en-US" smtClean="0"/>
              <a:t>boards</a:t>
            </a:r>
          </a:p>
          <a:p>
            <a:pPr lvl="1"/>
            <a:r>
              <a:rPr lang="en-US" smtClean="0"/>
              <a:t>MVP: exactly 2 per project: </a:t>
            </a:r>
          </a:p>
          <a:p>
            <a:pPr lvl="2"/>
            <a:r>
              <a:rPr lang="en-US" smtClean="0"/>
              <a:t>DAT: “LIMS” and “Capture”</a:t>
            </a:r>
          </a:p>
          <a:p>
            <a:pPr lvl="2"/>
            <a:r>
              <a:rPr lang="en-US" smtClean="0"/>
              <a:t>NBK: “Dev” and “QA”</a:t>
            </a:r>
          </a:p>
          <a:p>
            <a:pPr lvl="1"/>
            <a:r>
              <a:rPr lang="en-US" smtClean="0"/>
              <a:t>MVP</a:t>
            </a:r>
            <a:r>
              <a:rPr lang="en-US"/>
              <a:t>: Not customizable (no create, no update, no delete)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Icon</a:t>
            </a:r>
          </a:p>
          <a:p>
            <a:pPr lvl="1"/>
            <a:r>
              <a:rPr lang="en-US" smtClean="0"/>
              <a:t>Owner</a:t>
            </a:r>
          </a:p>
          <a:p>
            <a:pPr lvl="1"/>
            <a:r>
              <a:rPr lang="en-US" smtClean="0"/>
              <a:t>Parent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Maybes:</a:t>
            </a:r>
            <a:endParaRPr lang="en-US"/>
          </a:p>
          <a:p>
            <a:pPr lvl="2"/>
            <a:r>
              <a:rPr lang="en-US" smtClean="0"/>
              <a:t>Allowed Users? </a:t>
            </a:r>
          </a:p>
          <a:p>
            <a:pPr lvl="2"/>
            <a:r>
              <a:rPr lang="en-US" smtClean="0"/>
              <a:t>Permissions?</a:t>
            </a:r>
          </a:p>
        </p:txBody>
      </p:sp>
    </p:spTree>
    <p:extLst>
      <p:ext uri="{BB962C8B-B14F-4D97-AF65-F5344CB8AC3E}">
        <p14:creationId xmlns:p14="http://schemas.microsoft.com/office/powerpoint/2010/main" val="16946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Supports </a:t>
            </a:r>
            <a:r>
              <a:rPr lang="en-US"/>
              <a:t>multiple customizable </a:t>
            </a:r>
            <a:r>
              <a:rPr lang="en-US" smtClean="0"/>
              <a:t>groups/epics</a:t>
            </a:r>
          </a:p>
          <a:p>
            <a:pPr lvl="1"/>
            <a:r>
              <a:rPr lang="en-US" smtClean="0"/>
              <a:t>MVP: exactly 2 for each board: </a:t>
            </a:r>
          </a:p>
          <a:p>
            <a:pPr lvl="2"/>
            <a:r>
              <a:rPr lang="en-US" smtClean="0"/>
              <a:t>LIMS: 		“Edit SamplePlan” and “Create from SamplePlan”, </a:t>
            </a:r>
          </a:p>
          <a:p>
            <a:pPr lvl="2"/>
            <a:r>
              <a:rPr lang="en-US" smtClean="0"/>
              <a:t>Capture: 	“Edit Recipe” and “Execute Recipe”</a:t>
            </a:r>
          </a:p>
          <a:p>
            <a:pPr lvl="2"/>
            <a:r>
              <a:rPr lang="en-US" smtClean="0"/>
              <a:t>Workbook/DEV:	“Technical Debt” and “Hub Integration”, </a:t>
            </a:r>
          </a:p>
          <a:p>
            <a:pPr lvl="2"/>
            <a:r>
              <a:rPr lang="en-US" smtClean="0"/>
              <a:t>Workbook/QA:	“Regression 202x” and “Automation”</a:t>
            </a:r>
          </a:p>
          <a:p>
            <a:pPr lvl="1"/>
            <a:r>
              <a:rPr lang="en-US" smtClean="0"/>
              <a:t>MVP</a:t>
            </a:r>
            <a:r>
              <a:rPr lang="en-US"/>
              <a:t>: Not customizable (no create, no update, no delete)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Color</a:t>
            </a:r>
          </a:p>
          <a:p>
            <a:pPr lvl="1"/>
            <a:r>
              <a:rPr lang="en-US" smtClean="0"/>
              <a:t>Owner</a:t>
            </a:r>
          </a:p>
          <a:p>
            <a:pPr lvl="1"/>
            <a:r>
              <a:rPr lang="en-US" smtClean="0"/>
              <a:t>Parent</a:t>
            </a:r>
          </a:p>
          <a:p>
            <a:pPr lvl="1"/>
            <a:endParaRPr lang="en-US" smtClean="0"/>
          </a:p>
          <a:p>
            <a:pPr lvl="2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453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Supports multiple customizable lanes</a:t>
            </a:r>
          </a:p>
          <a:p>
            <a:pPr lvl="1"/>
            <a:r>
              <a:rPr lang="en-US" smtClean="0"/>
              <a:t>MVP: “To Do” </a:t>
            </a:r>
            <a:r>
              <a:rPr lang="en-US"/>
              <a:t>and </a:t>
            </a:r>
            <a:r>
              <a:rPr lang="en-US" smtClean="0"/>
              <a:t>“Done”</a:t>
            </a:r>
          </a:p>
          <a:p>
            <a:pPr lvl="1"/>
            <a:r>
              <a:rPr lang="en-US" smtClean="0"/>
              <a:t>MVP: Not customizable (no create, no update, no delete)</a:t>
            </a:r>
          </a:p>
          <a:p>
            <a:pPr lvl="1"/>
            <a:endParaRPr lang="en-US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Color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7"/>
            <a:ext cx="9557792" cy="4784252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Supports multiple customizable cards</a:t>
            </a:r>
          </a:p>
          <a:p>
            <a:pPr lvl="1"/>
            <a:r>
              <a:rPr lang="en-US" smtClean="0"/>
              <a:t>MVP: not customizable, cannot choose what goes on the card</a:t>
            </a:r>
          </a:p>
          <a:p>
            <a:pPr lvl="1"/>
            <a:r>
              <a:rPr lang="en-US" smtClean="0"/>
              <a:t>Display on mini-view</a:t>
            </a:r>
          </a:p>
          <a:p>
            <a:pPr lvl="2"/>
            <a:r>
              <a:rPr lang="en-US" smtClean="0"/>
              <a:t>Card title/topic		[text]</a:t>
            </a:r>
          </a:p>
          <a:p>
            <a:pPr lvl="2"/>
            <a:r>
              <a:rPr lang="en-US"/>
              <a:t>Owner			[icon]</a:t>
            </a:r>
          </a:p>
          <a:p>
            <a:pPr lvl="2"/>
            <a:r>
              <a:rPr lang="en-US" smtClean="0"/>
              <a:t>(Display order)		[shown as where it’s placed]</a:t>
            </a:r>
          </a:p>
          <a:p>
            <a:pPr lvl="2"/>
            <a:r>
              <a:rPr lang="en-US" smtClean="0"/>
              <a:t>(State/lane) 		[color brick (when the state/lane is the whole board)]</a:t>
            </a:r>
          </a:p>
          <a:p>
            <a:pPr lvl="2"/>
            <a:r>
              <a:rPr lang="en-US"/>
              <a:t>(Category / Issue type</a:t>
            </a:r>
            <a:r>
              <a:rPr lang="en-US" smtClean="0"/>
              <a:t>)		[small icon]</a:t>
            </a:r>
            <a:endParaRPr lang="en-US"/>
          </a:p>
          <a:p>
            <a:pPr lvl="2"/>
            <a:r>
              <a:rPr lang="en-US"/>
              <a:t>Priority 			[small icon</a:t>
            </a:r>
            <a:r>
              <a:rPr lang="en-US" smtClean="0"/>
              <a:t>]</a:t>
            </a:r>
          </a:p>
          <a:p>
            <a:pPr lvl="2"/>
            <a:r>
              <a:rPr lang="en-US" smtClean="0"/>
              <a:t>Comments		[icon with badge]</a:t>
            </a:r>
            <a:endParaRPr lang="en-US"/>
          </a:p>
          <a:p>
            <a:pPr lvl="1"/>
            <a:endParaRPr lang="en-US" smtClean="0"/>
          </a:p>
          <a:p>
            <a:pPr lvl="1"/>
            <a:r>
              <a:rPr lang="en-US" smtClean="0"/>
              <a:t>Additional items to display in expanded view</a:t>
            </a:r>
          </a:p>
          <a:p>
            <a:pPr lvl="2"/>
            <a:r>
              <a:rPr lang="en-US" smtClean="0"/>
              <a:t>Description</a:t>
            </a:r>
          </a:p>
          <a:p>
            <a:pPr lvl="2"/>
            <a:r>
              <a:rPr lang="en-US" smtClean="0"/>
              <a:t>Comments</a:t>
            </a:r>
          </a:p>
          <a:p>
            <a:pPr lvl="2"/>
            <a:r>
              <a:rPr lang="en-US"/>
              <a:t>Category / Issue type </a:t>
            </a:r>
            <a:endParaRPr lang="en-US" smtClean="0"/>
          </a:p>
          <a:p>
            <a:pPr lvl="2"/>
            <a:r>
              <a:rPr lang="en-US" smtClean="0"/>
              <a:t>Later:	</a:t>
            </a:r>
          </a:p>
          <a:p>
            <a:pPr lvl="3"/>
            <a:r>
              <a:rPr lang="en-US" smtClean="0"/>
              <a:t>Genealogy (probably split into several bits)</a:t>
            </a:r>
          </a:p>
          <a:p>
            <a:pPr lvl="3"/>
            <a:r>
              <a:rPr lang="en-US" smtClean="0"/>
              <a:t>Timeline	(projected start and end dates)</a:t>
            </a:r>
          </a:p>
          <a:p>
            <a:pPr lvl="3"/>
            <a:r>
              <a:rPr lang="en-US" smtClean="0"/>
              <a:t>Component?</a:t>
            </a:r>
          </a:p>
          <a:p>
            <a:pPr lvl="3"/>
            <a:r>
              <a:rPr lang="en-US" smtClean="0"/>
              <a:t>Label(s)?</a:t>
            </a:r>
          </a:p>
          <a:p>
            <a:pPr lvl="3"/>
            <a:r>
              <a:rPr lang="en-US" smtClean="0"/>
              <a:t>Version (discovered, fix)</a:t>
            </a:r>
          </a:p>
          <a:p>
            <a:pPr lvl="3"/>
            <a:r>
              <a:rPr lang="en-US" smtClean="0"/>
              <a:t>Resolution?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4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 have no idea how to UI a Gantt chart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7" y="373818"/>
            <a:ext cx="3271785" cy="1502176"/>
          </a:xfrm>
        </p:spPr>
        <p:txBody>
          <a:bodyPr>
            <a:normAutofit fontScale="90000"/>
          </a:bodyPr>
          <a:lstStyle/>
          <a:p>
            <a:r>
              <a:rPr lang="en-US"/>
              <a:t>Bodies of Work – cont’d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447286"/>
              </p:ext>
            </p:extLst>
          </p:nvPr>
        </p:nvGraphicFramePr>
        <p:xfrm>
          <a:off x="3407342" y="373818"/>
          <a:ext cx="8427551" cy="609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37">
                  <a:extLst>
                    <a:ext uri="{9D8B030D-6E8A-4147-A177-3AD203B41FA5}">
                      <a16:colId xmlns:a16="http://schemas.microsoft.com/office/drawing/2014/main" val="1300426925"/>
                    </a:ext>
                  </a:extLst>
                </a:gridCol>
                <a:gridCol w="7118514">
                  <a:extLst>
                    <a:ext uri="{9D8B030D-6E8A-4147-A177-3AD203B41FA5}">
                      <a16:colId xmlns:a16="http://schemas.microsoft.com/office/drawing/2014/main" val="2562590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smtClean="0"/>
                        <a:t>Epics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Stories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2757534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smtClean="0"/>
                        <a:t>DataModel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Define the basis of the data model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444310464"/>
                  </a:ext>
                </a:extLst>
              </a:tr>
              <a:tr h="274320">
                <a:tc rowSpan="15">
                  <a:txBody>
                    <a:bodyPr/>
                    <a:lstStyle/>
                    <a:p>
                      <a:r>
                        <a:rPr lang="en-US" sz="1400" smtClean="0"/>
                        <a:t>UI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Generate the basis of a multi-platform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59655867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</a:t>
                      </a:r>
                      <a:r>
                        <a:rPr lang="en-US" sz="1400" baseline="0" smtClean="0"/>
                        <a:t> bootstrapping data, and bootstrap MVP data (all)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0960655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Create</a:t>
                      </a:r>
                      <a:r>
                        <a:rPr lang="en-US" sz="1400" baseline="0" smtClean="0"/>
                        <a:t> card display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705963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Group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40423561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lane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3324927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board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88731064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project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14930736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card editor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7552133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Home page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3332136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Settings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97159314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Navigation/shortcuts/junk drawer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9336399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Filters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45483194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Notifications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21875533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Account/User</a:t>
                      </a:r>
                      <a:r>
                        <a:rPr lang="en-US" sz="1400" baseline="0" smtClean="0"/>
                        <a:t> settings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2285212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Splash screen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676037779"/>
                  </a:ext>
                </a:extLst>
              </a:tr>
              <a:tr h="274320">
                <a:tc rowSpan="3">
                  <a:txBody>
                    <a:bodyPr/>
                    <a:lstStyle/>
                    <a:p>
                      <a:r>
                        <a:rPr lang="en-US" sz="1400" smtClean="0"/>
                        <a:t>Server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Generate the basis of a database-bound, http-enabled server application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1101445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 bootstrapping data, and bootstrap MVP/example data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5111643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 CRUD</a:t>
                      </a:r>
                      <a:r>
                        <a:rPr lang="en-US" sz="1400" baseline="0" smtClean="0"/>
                        <a:t> for cards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928034699"/>
                  </a:ext>
                </a:extLst>
              </a:tr>
            </a:tbl>
          </a:graphicData>
        </a:graphic>
      </p:graphicFrame>
      <p:sp>
        <p:nvSpPr>
          <p:cNvPr id="8" name="Content Placeholder 6"/>
          <p:cNvSpPr>
            <a:spLocks noGrp="1"/>
          </p:cNvSpPr>
          <p:nvPr>
            <p:ph sz="half" idx="2"/>
          </p:nvPr>
        </p:nvSpPr>
        <p:spPr>
          <a:xfrm>
            <a:off x="494399" y="2272259"/>
            <a:ext cx="2554101" cy="38013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mtClean="0"/>
              <a:t>Tracked in</a:t>
            </a:r>
            <a:endParaRPr lang="en-US"/>
          </a:p>
          <a:p>
            <a:pPr marL="0" indent="0" algn="ctr">
              <a:buNone/>
            </a:pPr>
            <a:r>
              <a:rPr lang="en-US" smtClean="0">
                <a:hlinkClick r:id="rId2"/>
              </a:rPr>
              <a:t>GitHub Projects</a:t>
            </a:r>
            <a:endParaRPr lang="en-US"/>
          </a:p>
          <a:p>
            <a:pPr marL="0" indent="0" algn="ctr">
              <a:buNone/>
            </a:pPr>
            <a:r>
              <a:rPr lang="en-US" smtClean="0"/>
              <a:t>and</a:t>
            </a:r>
          </a:p>
          <a:p>
            <a:pPr marL="0" indent="0" algn="ctr">
              <a:buNone/>
            </a:pPr>
            <a:r>
              <a:rPr lang="en-US" smtClean="0">
                <a:hlinkClick r:id="rId3"/>
              </a:rPr>
              <a:t>GitHub Issues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3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Architecture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5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Architecture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4" y="1690687"/>
            <a:ext cx="10770067" cy="4784252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Folder structure split up by feature, or “modules” (like Angular)</a:t>
            </a:r>
          </a:p>
          <a:p>
            <a:pPr lvl="1"/>
            <a:r>
              <a:rPr lang="en-US" smtClean="0"/>
              <a:t>This makes the application easier to understand/navigate at a glance, ex:</a:t>
            </a:r>
          </a:p>
          <a:p>
            <a:pPr lvl="2"/>
            <a:r>
              <a:rPr lang="en-US" smtClean="0"/>
              <a:t>[‘modules/bootstrap’ and ‘modules/homepage’] </a:t>
            </a:r>
            <a:r>
              <a:rPr lang="en-US" smtClean="0"/>
              <a:t>vs. [</a:t>
            </a:r>
            <a:r>
              <a:rPr lang="en-US" smtClean="0"/>
              <a:t>‘views’ and ‘controllers’]</a:t>
            </a:r>
            <a:endParaRPr lang="en-US" smtClean="0"/>
          </a:p>
          <a:p>
            <a:pPr lvl="1"/>
            <a:r>
              <a:rPr lang="en-US" smtClean="0"/>
              <a:t>Keeps features modular, so they can be extracted, moved, or feature-flagged</a:t>
            </a:r>
          </a:p>
          <a:p>
            <a:pPr lvl="2"/>
            <a:r>
              <a:rPr lang="en-US" smtClean="0"/>
              <a:t>Each module is a “plugin”</a:t>
            </a:r>
            <a:endParaRPr lang="en-US" smtClean="0"/>
          </a:p>
          <a:p>
            <a:pPr lvl="1"/>
            <a:r>
              <a:rPr lang="en-US" smtClean="0"/>
              <a:t>Keep together files that belong to the same screen or functional area</a:t>
            </a:r>
            <a:endParaRPr lang="en-US" smtClean="0"/>
          </a:p>
          <a:p>
            <a:pPr lvl="1"/>
            <a:r>
              <a:rPr lang="en-US" smtClean="0"/>
              <a:t>Organizing </a:t>
            </a:r>
            <a:r>
              <a:rPr lang="en-US"/>
              <a:t>it in Views, ViewModels and Controllers </a:t>
            </a:r>
            <a:r>
              <a:rPr lang="en-US"/>
              <a:t>folders </a:t>
            </a:r>
            <a:r>
              <a:rPr lang="en-US" smtClean="0"/>
              <a:t>would be quite </a:t>
            </a:r>
            <a:r>
              <a:rPr lang="en-US"/>
              <a:t>difficult to work with, since the whole folder nested </a:t>
            </a:r>
            <a:r>
              <a:rPr lang="en-US"/>
              <a:t>structure </a:t>
            </a:r>
            <a:r>
              <a:rPr lang="en-US" smtClean="0"/>
              <a:t>would be </a:t>
            </a:r>
            <a:r>
              <a:rPr lang="en-US"/>
              <a:t>replicated on all of the 3 main folders and going from the view model to its view and </a:t>
            </a:r>
            <a:r>
              <a:rPr lang="en-US"/>
              <a:t>back </a:t>
            </a:r>
            <a:r>
              <a:rPr lang="en-US" smtClean="0"/>
              <a:t>would be a pain</a:t>
            </a:r>
            <a:r>
              <a:rPr lang="en-US"/>
              <a:t>.</a:t>
            </a:r>
            <a:endParaRPr lang="en-US" smtClean="0"/>
          </a:p>
          <a:p>
            <a:r>
              <a:rPr lang="en-US" smtClean="0"/>
              <a:t>Will </a:t>
            </a:r>
            <a:r>
              <a:rPr lang="en-US"/>
              <a:t>need a shared folder for model, services, … etc.</a:t>
            </a:r>
          </a:p>
          <a:p>
            <a:r>
              <a:rPr lang="en-US" smtClean="0"/>
              <a:t>Solution root holds the bare minimum to bootstrap the application.   Like, ONE .cs file MAX, plus the .sln and the .csproj</a:t>
            </a:r>
          </a:p>
          <a:p>
            <a:endParaRPr lang="en-US" smtClean="0"/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Architecture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7"/>
            <a:ext cx="9557792" cy="478425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7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MVP: Start with the Kanban</a:t>
            </a:r>
          </a:p>
          <a:p>
            <a:pPr lvl="1"/>
            <a:r>
              <a:rPr lang="en-US" smtClean="0"/>
              <a:t>The Gantt-charting feature is a nice-to-have for some “Future” version</a:t>
            </a:r>
          </a:p>
          <a:p>
            <a:pPr lvl="2"/>
            <a:r>
              <a:rPr lang="en-US" smtClean="0"/>
              <a:t>Bear in mind that the intention is to someday add a useful Gantt-chart UI, so don’t pigeon-hole yourself out of that.</a:t>
            </a:r>
          </a:p>
          <a:p>
            <a:pPr lvl="2"/>
            <a:endParaRPr lang="en-US" smtClean="0"/>
          </a:p>
          <a:p>
            <a:pPr lvl="2"/>
            <a:r>
              <a:rPr lang="en-US" smtClean="0"/>
              <a:t>NOTE that this makes coding toward the Gantt feature(s) INTENTIONAL and not SPECULATIVE.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UI Design Examples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JIRA</a:t>
            </a:r>
          </a:p>
          <a:p>
            <a:r>
              <a:rPr lang="en-US" smtClean="0"/>
              <a:t>Monday.com</a:t>
            </a:r>
          </a:p>
          <a:p>
            <a:r>
              <a:rPr lang="en-US" smtClean="0"/>
              <a:t>Trello</a:t>
            </a:r>
          </a:p>
          <a:p>
            <a:r>
              <a:rPr lang="en-US" smtClean="0"/>
              <a:t>Other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4707" y="1825624"/>
            <a:ext cx="3769093" cy="4351339"/>
          </a:xfrm>
        </p:spPr>
        <p:txBody>
          <a:bodyPr/>
          <a:lstStyle/>
          <a:p>
            <a:r>
              <a:rPr lang="en-US" smtClean="0"/>
              <a:t>Another homepage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1429363"/>
            <a:ext cx="6851495" cy="31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1718</TotalTime>
  <Words>1938</Words>
  <Application>Microsoft Office PowerPoint</Application>
  <PresentationFormat>Widescreen</PresentationFormat>
  <Paragraphs>353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Fira Code</vt:lpstr>
      <vt:lpstr>Office Theme</vt:lpstr>
      <vt:lpstr>DEW IT</vt:lpstr>
      <vt:lpstr>Table of Contents</vt:lpstr>
      <vt:lpstr>Design Thoughts</vt:lpstr>
      <vt:lpstr>Design Thoughts</vt:lpstr>
      <vt:lpstr>Design Thoughts (cont’d)</vt:lpstr>
      <vt:lpstr>Design Thoughts (cont’d)</vt:lpstr>
      <vt:lpstr>UI Design Examples</vt:lpstr>
      <vt:lpstr>UI Design Examples</vt:lpstr>
      <vt:lpstr>UI Design Examples: JIRA</vt:lpstr>
      <vt:lpstr>UI Design Examples: JIRA</vt:lpstr>
      <vt:lpstr>UI Design Examples: JIRA</vt:lpstr>
      <vt:lpstr>UI Design Examples: JIRA - mobile</vt:lpstr>
      <vt:lpstr>UI Design Examples: JIRA - mobile</vt:lpstr>
      <vt:lpstr>UI Design Examples: JIRA - mobile</vt:lpstr>
      <vt:lpstr>UI Design Examples: JIRA - mobile</vt:lpstr>
      <vt:lpstr>UI Design Examples: Monday.com</vt:lpstr>
      <vt:lpstr>UI Design Examples: Monday.com</vt:lpstr>
      <vt:lpstr>UI Design Examples: Monday.com</vt:lpstr>
      <vt:lpstr>UI Design Examples: Monday.com - mobile</vt:lpstr>
      <vt:lpstr>UI Design Examples: Monday.com - mobile</vt:lpstr>
      <vt:lpstr>UI Design Examples: Monday.com - mobile</vt:lpstr>
      <vt:lpstr>UI Design Examples: Monday.com - mobile</vt:lpstr>
      <vt:lpstr>UI Design Examples: Trello</vt:lpstr>
      <vt:lpstr>UI Design Examples: Trello</vt:lpstr>
      <vt:lpstr>Design Examples: Trello - mobile</vt:lpstr>
      <vt:lpstr>UI Design Examples: Trello - mobile</vt:lpstr>
      <vt:lpstr>UI Design Examples: Trello - mobile</vt:lpstr>
      <vt:lpstr>UI Design Examples: Trello - mobile</vt:lpstr>
      <vt:lpstr>UI Design Examples: Trello - mobile</vt:lpstr>
      <vt:lpstr>UI Design Examples: Trello - mobile</vt:lpstr>
      <vt:lpstr>UI Design Examples: Other</vt:lpstr>
      <vt:lpstr>UI Design Takeaways</vt:lpstr>
      <vt:lpstr>UI Design Takeaways</vt:lpstr>
      <vt:lpstr>UI Design Takeaways – cont’d</vt:lpstr>
      <vt:lpstr>UI Design Takeaways – cont’d</vt:lpstr>
      <vt:lpstr>UI Design Takeaways – cont’d</vt:lpstr>
      <vt:lpstr>UI Design Takeaways – cont’d</vt:lpstr>
      <vt:lpstr>Problem Statement</vt:lpstr>
      <vt:lpstr>Problem Statement</vt:lpstr>
      <vt:lpstr>Problem Statement – cont’d</vt:lpstr>
      <vt:lpstr>Bodies of Work</vt:lpstr>
      <vt:lpstr>Bodies of Work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Architecture</vt:lpstr>
      <vt:lpstr>Architecture</vt:lpstr>
      <vt:lpstr>Architecture – cont’d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DEW IT</dc:title>
  <dc:creator>KALER Curtis</dc:creator>
  <cp:lastModifiedBy>KALER Curtis</cp:lastModifiedBy>
  <cp:revision>208</cp:revision>
  <dcterms:created xsi:type="dcterms:W3CDTF">2022-06-10T18:38:06Z</dcterms:created>
  <dcterms:modified xsi:type="dcterms:W3CDTF">2022-06-14T18:18:18Z</dcterms:modified>
</cp:coreProperties>
</file>